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y="5143500" cx="9144000"/>
  <p:notesSz cx="6858000" cy="9144000"/>
  <p:embeddedFontLst>
    <p:embeddedFont>
      <p:font typeface="Arial Black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6E16BD4-2787-41EF-98F6-A4D13761DC53}">
  <a:tblStyle styleId="{06E16BD4-2787-41EF-98F6-A4D13761DC5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0" Type="http://schemas.openxmlformats.org/officeDocument/2006/relationships/font" Target="fonts/ArialBlack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ef37ccbe9e_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ef37ccbe9e_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ef37ccbe9e_2_1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2ef37ccbe9e_2_1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ef37ccbe9e_2_16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2ef37ccbe9e_2_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ef37ccbe9e_2_16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2ef37ccbe9e_2_1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ef37ccbe9e_2_1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2ef37ccbe9e_2_17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2ef37ccbe9e_2_17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ef37ccbe9e_2_1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2ef37ccbe9e_2_18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2ef37ccbe9e_2_18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ef37ccbe9e_2_1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2ef37ccbe9e_2_19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2ef37ccbe9e_2_19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ef37ccbe9e_2_2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2ef37ccbe9e_2_20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2ef37ccbe9e_2_20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ef37ccbe9e_2_2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ef37ccbe9e_2_2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2ef37ccbe9e_2_2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ef37ccbe9e_2_2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2ef37ccbe9e_2_2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2ef37ccbe9e_2_23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ef37ccbe9e_2_2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2ef37ccbe9e_2_2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2ef37ccbe9e_2_24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ef37ccbe9e_2_8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2ef37ccbe9e_2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ef37ccbe9e_2_2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g2ef37ccbe9e_2_2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2ef37ccbe9e_2_25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ef37ccbe9e_2_2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2ef37ccbe9e_2_26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2ef37ccbe9e_2_26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ef37ccbe9e_2_2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g2ef37ccbe9e_2_27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2ef37ccbe9e_2_27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f37ccbe9e_2_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ef37ccbe9e_2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ef37ccbe9e_2_10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ef37ccbe9e_2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ef37ccbe9e_2_1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2ef37ccbe9e_2_1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ef37ccbe9e_2_1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2ef37ccbe9e_2_1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ef37ccbe9e_2_1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ef37ccbe9e_2_1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ef37ccbe9e_2_1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2ef37ccbe9e_2_1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ef37ccbe9e_2_1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2ef37ccbe9e_2_1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Relationship Id="rId4" Type="http://schemas.openxmlformats.org/officeDocument/2006/relationships/image" Target="../media/image3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png"/><Relationship Id="rId4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5.png"/><Relationship Id="rId4" Type="http://schemas.openxmlformats.org/officeDocument/2006/relationships/image" Target="../media/image3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20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60000"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2296980" y="128010"/>
            <a:ext cx="4550044" cy="13157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1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Week-1 (Discussion)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1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30</a:t>
            </a:r>
            <a:r>
              <a:rPr b="1" baseline="30000" i="0" lang="en" sz="41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b="1" i="0" lang="en" sz="41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 July, 2024</a:t>
            </a:r>
            <a:endParaRPr b="1" i="0" sz="4100" u="none" cap="none" strike="noStrike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911" y="122195"/>
            <a:ext cx="1477652" cy="1477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58547" y="226219"/>
            <a:ext cx="1133573" cy="126960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/>
        </p:nvSpPr>
        <p:spPr>
          <a:xfrm>
            <a:off x="0" y="1922667"/>
            <a:ext cx="7335077" cy="1882919"/>
          </a:xfrm>
          <a:prstGeom prst="rect">
            <a:avLst/>
          </a:prstGeom>
          <a:solidFill>
            <a:srgbClr val="FFE699">
              <a:alpha val="74901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000" u="none" cap="none" strike="noStrike">
                <a:solidFill>
                  <a:srgbClr val="548135"/>
                </a:solidFill>
                <a:latin typeface="Arial Black"/>
                <a:ea typeface="Arial Black"/>
                <a:cs typeface="Arial Black"/>
                <a:sym typeface="Arial Black"/>
              </a:rPr>
              <a:t>Introduction to Machine Learning</a:t>
            </a:r>
            <a:endParaRPr sz="1800">
              <a:solidFill>
                <a:srgbClr val="54813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Prof. Balaraman Ravindran</a:t>
            </a:r>
            <a:endParaRPr sz="11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Professor and Head of the Department</a:t>
            </a:r>
            <a:endParaRPr sz="11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Department of Data Science and Artificial Intelligence </a:t>
            </a:r>
            <a:endParaRPr sz="11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IIT Madras</a:t>
            </a:r>
            <a:endParaRPr b="1" sz="1500">
              <a:solidFill>
                <a:srgbClr val="5481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5"/>
          <p:cNvSpPr txBox="1"/>
          <p:nvPr/>
        </p:nvSpPr>
        <p:spPr>
          <a:xfrm>
            <a:off x="1" y="3965274"/>
            <a:ext cx="6440864" cy="1073756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Ayan Paul</a:t>
            </a:r>
            <a:endParaRPr sz="1100"/>
          </a:p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PMRF Research Scholar </a:t>
            </a:r>
            <a:endParaRPr sz="1100"/>
          </a:p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IIT Kharagpur</a:t>
            </a:r>
            <a:endParaRPr b="1" sz="150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15821" y="2197044"/>
            <a:ext cx="3128179" cy="29464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282" y="1327736"/>
            <a:ext cx="4386657" cy="2138537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 txBox="1"/>
          <p:nvPr/>
        </p:nvSpPr>
        <p:spPr>
          <a:xfrm>
            <a:off x="2646293" y="119270"/>
            <a:ext cx="3578087" cy="4616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None/>
            </a:pPr>
            <a:r>
              <a:rPr b="1" lang="en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Reinforcement Learning</a:t>
            </a:r>
            <a:endParaRPr sz="1100"/>
          </a:p>
        </p:txBody>
      </p:sp>
      <p:sp>
        <p:nvSpPr>
          <p:cNvPr id="216" name="Google Shape;216;p34"/>
          <p:cNvSpPr txBox="1"/>
          <p:nvPr/>
        </p:nvSpPr>
        <p:spPr>
          <a:xfrm>
            <a:off x="416302" y="935321"/>
            <a:ext cx="3512239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 to Control</a:t>
            </a:r>
            <a:endParaRPr b="1" i="1"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34"/>
          <p:cNvSpPr txBox="1"/>
          <p:nvPr/>
        </p:nvSpPr>
        <p:spPr>
          <a:xfrm>
            <a:off x="6009448" y="981487"/>
            <a:ext cx="1866073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RL Framework</a:t>
            </a:r>
            <a:endParaRPr sz="1100"/>
          </a:p>
        </p:txBody>
      </p:sp>
      <p:pic>
        <p:nvPicPr>
          <p:cNvPr id="218" name="Google Shape;218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60985" y="1446574"/>
            <a:ext cx="3923445" cy="2019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5"/>
          <p:cNvSpPr txBox="1"/>
          <p:nvPr/>
        </p:nvSpPr>
        <p:spPr>
          <a:xfrm>
            <a:off x="1442727" y="31291"/>
            <a:ext cx="1240839" cy="4616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None/>
            </a:pPr>
            <a:r>
              <a:rPr b="1" lang="en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Bias</a:t>
            </a:r>
            <a:endParaRPr sz="1100"/>
          </a:p>
        </p:txBody>
      </p:sp>
      <p:sp>
        <p:nvSpPr>
          <p:cNvPr id="224" name="Google Shape;224;p35"/>
          <p:cNvSpPr txBox="1"/>
          <p:nvPr/>
        </p:nvSpPr>
        <p:spPr>
          <a:xfrm>
            <a:off x="112436" y="548272"/>
            <a:ext cx="4380050" cy="117724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Bias is one type of error that occurs due to wrong assumptions about data such as assuming data is linear when in reality, data follows a complex function.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5" name="Google Shape;225;p35"/>
          <p:cNvSpPr txBox="1"/>
          <p:nvPr/>
        </p:nvSpPr>
        <p:spPr>
          <a:xfrm>
            <a:off x="5583306" y="686771"/>
            <a:ext cx="3227733" cy="9002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Variance gets introduced with high sensitivity to variations in training data.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35"/>
          <p:cNvSpPr txBox="1"/>
          <p:nvPr/>
        </p:nvSpPr>
        <p:spPr>
          <a:xfrm>
            <a:off x="6301408" y="31291"/>
            <a:ext cx="1634987" cy="4616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None/>
            </a:pPr>
            <a:r>
              <a:rPr b="1" lang="en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Variance</a:t>
            </a:r>
            <a:endParaRPr sz="1100"/>
          </a:p>
        </p:txBody>
      </p:sp>
      <p:pic>
        <p:nvPicPr>
          <p:cNvPr id="227" name="Google Shape;22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436" y="1861641"/>
            <a:ext cx="4755338" cy="3224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59055" y="2144803"/>
            <a:ext cx="3901032" cy="2657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/>
          <p:nvPr/>
        </p:nvSpPr>
        <p:spPr>
          <a:xfrm>
            <a:off x="1379617" y="1208450"/>
            <a:ext cx="7197365" cy="25622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endParaRPr sz="1100"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Learning</a:t>
            </a:r>
            <a:endParaRPr sz="1100"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Unsupervised Learning</a:t>
            </a:r>
            <a:endParaRPr sz="1100"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Reinforcement Learning</a:t>
            </a:r>
            <a:endParaRPr sz="1100"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Bias and Variance</a:t>
            </a:r>
            <a:endParaRPr sz="1100"/>
          </a:p>
        </p:txBody>
      </p:sp>
      <p:sp>
        <p:nvSpPr>
          <p:cNvPr id="234" name="Google Shape;234;p36"/>
          <p:cNvSpPr txBox="1"/>
          <p:nvPr/>
        </p:nvSpPr>
        <p:spPr>
          <a:xfrm>
            <a:off x="1538924" y="283105"/>
            <a:ext cx="6066149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Topics on which Week 1 Assignment Questions are based</a:t>
            </a:r>
            <a:endParaRPr sz="1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7"/>
          <p:cNvSpPr txBox="1"/>
          <p:nvPr/>
        </p:nvSpPr>
        <p:spPr>
          <a:xfrm>
            <a:off x="0" y="86312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1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1" name="Google Shape;241;p37"/>
          <p:cNvSpPr txBox="1"/>
          <p:nvPr/>
        </p:nvSpPr>
        <p:spPr>
          <a:xfrm>
            <a:off x="-1" y="517217"/>
            <a:ext cx="8527775" cy="200824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Which of the following is/are unsupervised learning problem(s)? (Multiple options may be correct)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Grouping documents into different categories based on their topics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Forecasting the hourly temperature in a city based on historical temperature patterns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Identifying close-knit communities of people in a social network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Training an autonomous agent to drive a vehicle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e) Identifying different species of animals from images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p37"/>
          <p:cNvSpPr txBox="1"/>
          <p:nvPr/>
        </p:nvSpPr>
        <p:spPr>
          <a:xfrm>
            <a:off x="0" y="2610114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1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37"/>
          <p:cNvSpPr txBox="1"/>
          <p:nvPr/>
        </p:nvSpPr>
        <p:spPr>
          <a:xfrm>
            <a:off x="0" y="4763840"/>
            <a:ext cx="2578820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1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4" name="Google Shape;244;p37"/>
          <p:cNvSpPr txBox="1"/>
          <p:nvPr/>
        </p:nvSpPr>
        <p:spPr>
          <a:xfrm>
            <a:off x="0" y="2994480"/>
            <a:ext cx="8833402" cy="173124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tasks wherein we are provided explicit training labels are called </a:t>
            </a: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learning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problems(options (b), (e)). </a:t>
            </a:r>
            <a:endParaRPr sz="1100"/>
          </a:p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</a:t>
            </a: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unsupervised learning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we need to find patterns from data even in the absence of labels (options (a), (c)). </a:t>
            </a:r>
            <a:endParaRPr sz="1100"/>
          </a:p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</a:t>
            </a: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reinforcement learning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we learn a policy using reward signals from the environment (option (d)).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5" name="Google Shape;245;p37"/>
          <p:cNvSpPr txBox="1"/>
          <p:nvPr/>
        </p:nvSpPr>
        <p:spPr>
          <a:xfrm>
            <a:off x="3017816" y="4763840"/>
            <a:ext cx="1097835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a), c)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46" name="Google Shape;246;p37"/>
          <p:cNvCxnSpPr/>
          <p:nvPr/>
        </p:nvCxnSpPr>
        <p:spPr>
          <a:xfrm>
            <a:off x="2688731" y="4944931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/>
        </p:nvSpPr>
        <p:spPr>
          <a:xfrm>
            <a:off x="0" y="86312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2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-1" y="517216"/>
            <a:ext cx="8833402" cy="22852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Which of the following statement(s) about Reinforcement Learning (RL) is/are true? (Multiple options may be correct)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While learning a policy, the goal is to maximize the long-term reward.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During training, the agent is explicitly provided the most optimal action to be taken in each state.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The state of the environment changes based on the action taken by the agent.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RL is used for building agents to play chess.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e) RL is used for predicting the prices of apartments from their features.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4" name="Google Shape;254;p38"/>
          <p:cNvSpPr txBox="1"/>
          <p:nvPr/>
        </p:nvSpPr>
        <p:spPr>
          <a:xfrm>
            <a:off x="0" y="2946554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2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5" name="Google Shape;255;p38"/>
          <p:cNvSpPr txBox="1"/>
          <p:nvPr/>
        </p:nvSpPr>
        <p:spPr>
          <a:xfrm>
            <a:off x="0" y="4763840"/>
            <a:ext cx="2578820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2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6" name="Google Shape;256;p38"/>
          <p:cNvSpPr txBox="1"/>
          <p:nvPr/>
        </p:nvSpPr>
        <p:spPr>
          <a:xfrm>
            <a:off x="0" y="3436899"/>
            <a:ext cx="8833402" cy="6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 to the lecture on RL for explanations of options (a) to (d). Option (e) is a supervised learning task.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7" name="Google Shape;257;p38"/>
          <p:cNvSpPr txBox="1"/>
          <p:nvPr/>
        </p:nvSpPr>
        <p:spPr>
          <a:xfrm>
            <a:off x="3017816" y="4763840"/>
            <a:ext cx="1097835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a), c), d)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58" name="Google Shape;258;p38"/>
          <p:cNvCxnSpPr/>
          <p:nvPr/>
        </p:nvCxnSpPr>
        <p:spPr>
          <a:xfrm>
            <a:off x="2688731" y="4944931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9"/>
          <p:cNvSpPr txBox="1"/>
          <p:nvPr/>
        </p:nvSpPr>
        <p:spPr>
          <a:xfrm>
            <a:off x="0" y="86312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3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5" name="Google Shape;265;p39"/>
          <p:cNvSpPr txBox="1"/>
          <p:nvPr/>
        </p:nvSpPr>
        <p:spPr>
          <a:xfrm>
            <a:off x="-1" y="517216"/>
            <a:ext cx="8833402" cy="14542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Which of the following is/are classification tasks(s)? (Multiple options may be correct)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Predicting whether an email is spam or not spam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Predicting the number of COVID cases over a given period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Predicting the score of a cricket team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Identifying the language of a text document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39"/>
          <p:cNvSpPr txBox="1"/>
          <p:nvPr/>
        </p:nvSpPr>
        <p:spPr>
          <a:xfrm>
            <a:off x="0" y="2571750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3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7" name="Google Shape;267;p39"/>
          <p:cNvSpPr txBox="1"/>
          <p:nvPr/>
        </p:nvSpPr>
        <p:spPr>
          <a:xfrm>
            <a:off x="0" y="4763840"/>
            <a:ext cx="2578820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3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8" name="Google Shape;268;p39"/>
          <p:cNvSpPr txBox="1"/>
          <p:nvPr/>
        </p:nvSpPr>
        <p:spPr>
          <a:xfrm>
            <a:off x="0" y="3008072"/>
            <a:ext cx="8833402" cy="9002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Options (a), (d) are classification tasks as they predict categorical variables. </a:t>
            </a:r>
            <a:endParaRPr sz="1100"/>
          </a:p>
          <a:p>
            <a:pPr indent="-1397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Options (b), (c) are regression tasks because they predict numerical variables.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9" name="Google Shape;269;p39"/>
          <p:cNvSpPr txBox="1"/>
          <p:nvPr/>
        </p:nvSpPr>
        <p:spPr>
          <a:xfrm>
            <a:off x="3017816" y="4763840"/>
            <a:ext cx="1097835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a), d)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70" name="Google Shape;270;p39"/>
          <p:cNvCxnSpPr/>
          <p:nvPr/>
        </p:nvCxnSpPr>
        <p:spPr>
          <a:xfrm>
            <a:off x="2688731" y="4944931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 txBox="1"/>
          <p:nvPr/>
        </p:nvSpPr>
        <p:spPr>
          <a:xfrm>
            <a:off x="0" y="86312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4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7" name="Google Shape;277;p40"/>
          <p:cNvSpPr txBox="1"/>
          <p:nvPr/>
        </p:nvSpPr>
        <p:spPr>
          <a:xfrm>
            <a:off x="-1" y="517216"/>
            <a:ext cx="8833402" cy="14542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Which of the following is/are regression task(s)? (Multiple options may be correct)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Predicting whether or not a customer will repay a loan based on their credit history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Forecasting the amount of rainfall in a given place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Identifying the types of crops from aerial images of farms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Predicting the future price of a stock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8" name="Google Shape;278;p40"/>
          <p:cNvSpPr txBox="1"/>
          <p:nvPr/>
        </p:nvSpPr>
        <p:spPr>
          <a:xfrm>
            <a:off x="0" y="2571750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4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40"/>
          <p:cNvSpPr txBox="1"/>
          <p:nvPr/>
        </p:nvSpPr>
        <p:spPr>
          <a:xfrm>
            <a:off x="0" y="4763840"/>
            <a:ext cx="2578820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4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40"/>
          <p:cNvSpPr txBox="1"/>
          <p:nvPr/>
        </p:nvSpPr>
        <p:spPr>
          <a:xfrm>
            <a:off x="0" y="3008072"/>
            <a:ext cx="8833402" cy="9002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Options (a), (c) are classification tasks as they predict categorical variables. </a:t>
            </a:r>
            <a:endParaRPr sz="1100"/>
          </a:p>
          <a:p>
            <a:pPr indent="-1397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Options (b), (d) are regression tasks because they predict numerical variables.</a:t>
            </a:r>
            <a:endParaRPr sz="1100"/>
          </a:p>
        </p:txBody>
      </p:sp>
      <p:sp>
        <p:nvSpPr>
          <p:cNvPr id="281" name="Google Shape;281;p40"/>
          <p:cNvSpPr txBox="1"/>
          <p:nvPr/>
        </p:nvSpPr>
        <p:spPr>
          <a:xfrm>
            <a:off x="3017816" y="4763840"/>
            <a:ext cx="1097835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b), d)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82" name="Google Shape;282;p40"/>
          <p:cNvCxnSpPr/>
          <p:nvPr/>
        </p:nvCxnSpPr>
        <p:spPr>
          <a:xfrm>
            <a:off x="2688731" y="4944931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/>
          <p:nvPr/>
        </p:nvSpPr>
        <p:spPr>
          <a:xfrm>
            <a:off x="0" y="86312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5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9" name="Google Shape;289;p41"/>
          <p:cNvSpPr txBox="1"/>
          <p:nvPr/>
        </p:nvSpPr>
        <p:spPr>
          <a:xfrm>
            <a:off x="35736" y="432561"/>
            <a:ext cx="8967581" cy="200824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4326" l="-815" r="0" t="-2049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290" name="Google Shape;290;p41"/>
          <p:cNvSpPr txBox="1"/>
          <p:nvPr/>
        </p:nvSpPr>
        <p:spPr>
          <a:xfrm>
            <a:off x="58100" y="2661824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5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41"/>
          <p:cNvSpPr txBox="1"/>
          <p:nvPr/>
        </p:nvSpPr>
        <p:spPr>
          <a:xfrm>
            <a:off x="0" y="4763840"/>
            <a:ext cx="2578820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5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2" name="Google Shape;292;p41"/>
          <p:cNvSpPr txBox="1"/>
          <p:nvPr/>
        </p:nvSpPr>
        <p:spPr>
          <a:xfrm>
            <a:off x="0" y="3008072"/>
            <a:ext cx="8833402" cy="177668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4625" l="-775" r="0" t="0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293" name="Google Shape;293;p41"/>
          <p:cNvSpPr txBox="1"/>
          <p:nvPr/>
        </p:nvSpPr>
        <p:spPr>
          <a:xfrm>
            <a:off x="3017816" y="4763840"/>
            <a:ext cx="619906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94" name="Google Shape;294;p41"/>
          <p:cNvCxnSpPr/>
          <p:nvPr/>
        </p:nvCxnSpPr>
        <p:spPr>
          <a:xfrm>
            <a:off x="2688731" y="4944931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graphicFrame>
        <p:nvGraphicFramePr>
          <p:cNvPr id="295" name="Google Shape;295;p41"/>
          <p:cNvGraphicFramePr/>
          <p:nvPr/>
        </p:nvGraphicFramePr>
        <p:xfrm>
          <a:off x="5993296" y="109529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{06E16BD4-2787-41EF-98F6-A4D13761DC53}</a:tableStyleId>
              </a:tblPr>
              <a:tblGrid>
                <a:gridCol w="956775"/>
                <a:gridCol w="1144425"/>
                <a:gridCol w="664350"/>
              </a:tblGrid>
              <a:tr h="273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73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Times New Roman"/>
                        <a:buNone/>
                      </a:pPr>
                      <a:r>
                        <a:rPr b="0" i="0" lang="en" sz="12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-0.5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2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-1.947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73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Times New Roman"/>
                        <a:buNone/>
                      </a:pPr>
                      <a:r>
                        <a:rPr b="0" i="0" lang="en" sz="12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-0.5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2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-0.391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73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Times New Roman"/>
                        <a:buNone/>
                      </a:pPr>
                      <a:r>
                        <a:rPr b="0" i="0" lang="en" sz="12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2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6.047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73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Times New Roman"/>
                        <a:buNone/>
                      </a:pPr>
                      <a:r>
                        <a:rPr b="0" i="0" lang="en" sz="12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2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4.527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73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Times New Roman"/>
                        <a:buNone/>
                      </a:pPr>
                      <a:r>
                        <a:rPr b="0" i="0" lang="en" sz="12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2.5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-1.5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2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1.287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73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Times New Roman"/>
                        <a:buNone/>
                      </a:pPr>
                      <a:r>
                        <a:rPr b="0" i="0" lang="en" sz="12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-2.0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2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-3.451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 txBox="1"/>
          <p:nvPr/>
        </p:nvSpPr>
        <p:spPr>
          <a:xfrm>
            <a:off x="0" y="86312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6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2" name="Google Shape;302;p42"/>
          <p:cNvSpPr txBox="1"/>
          <p:nvPr/>
        </p:nvSpPr>
        <p:spPr>
          <a:xfrm>
            <a:off x="-1" y="517217"/>
            <a:ext cx="8833402" cy="200824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4326" l="-775" r="0" t="-1821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03" name="Google Shape;303;p42"/>
          <p:cNvSpPr txBox="1"/>
          <p:nvPr/>
        </p:nvSpPr>
        <p:spPr>
          <a:xfrm>
            <a:off x="0" y="3166699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6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4" name="Google Shape;304;p42"/>
          <p:cNvSpPr txBox="1"/>
          <p:nvPr/>
        </p:nvSpPr>
        <p:spPr>
          <a:xfrm>
            <a:off x="0" y="4763840"/>
            <a:ext cx="2578820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6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5" name="Google Shape;305;p42"/>
          <p:cNvSpPr txBox="1"/>
          <p:nvPr/>
        </p:nvSpPr>
        <p:spPr>
          <a:xfrm>
            <a:off x="-2" y="3721696"/>
            <a:ext cx="8833402" cy="6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3 nearest neighbours of the point (0.5,−1.0) are (−1.0,−0.5), (−0.5, 0) and (0.0,−2.0).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Taking the mean of the y values at these points, we get (c) −1.930.</a:t>
            </a:r>
            <a:endParaRPr sz="1100"/>
          </a:p>
        </p:txBody>
      </p:sp>
      <p:sp>
        <p:nvSpPr>
          <p:cNvPr id="306" name="Google Shape;306;p42"/>
          <p:cNvSpPr txBox="1"/>
          <p:nvPr/>
        </p:nvSpPr>
        <p:spPr>
          <a:xfrm>
            <a:off x="3017816" y="4763840"/>
            <a:ext cx="537908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307" name="Google Shape;307;p42"/>
          <p:cNvCxnSpPr/>
          <p:nvPr/>
        </p:nvCxnSpPr>
        <p:spPr>
          <a:xfrm>
            <a:off x="2688731" y="4944931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graphicFrame>
        <p:nvGraphicFramePr>
          <p:cNvPr id="308" name="Google Shape;308;p42"/>
          <p:cNvGraphicFramePr/>
          <p:nvPr/>
        </p:nvGraphicFramePr>
        <p:xfrm>
          <a:off x="5880704" y="122930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{06E16BD4-2787-41EF-98F6-A4D13761DC53}</a:tableStyleId>
              </a:tblPr>
              <a:tblGrid>
                <a:gridCol w="1073625"/>
                <a:gridCol w="1284175"/>
                <a:gridCol w="745475"/>
              </a:tblGrid>
              <a:tr h="297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</a:t>
                      </a:r>
                      <a:endParaRPr b="1"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-0.5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5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-1.947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-0.5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5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-0.391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2.0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5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6.047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0.5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5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4.527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2.5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-1.5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5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1.287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-2.0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500" u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-3.451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  <p:pic>
        <p:nvPicPr>
          <p:cNvPr id="309" name="Google Shape;309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97849" y="1261149"/>
            <a:ext cx="3438442" cy="2066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3"/>
          <p:cNvSpPr txBox="1"/>
          <p:nvPr/>
        </p:nvSpPr>
        <p:spPr>
          <a:xfrm>
            <a:off x="0" y="86312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7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p43"/>
          <p:cNvSpPr txBox="1"/>
          <p:nvPr/>
        </p:nvSpPr>
        <p:spPr>
          <a:xfrm>
            <a:off x="0" y="411025"/>
            <a:ext cx="8833402" cy="200824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Consider the following statements regarding linear regression and k-NN regression models.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the true statements. (Multiple options may be correct)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A linear regressor requires the training data points during inference.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A k-NN regressor requires the training data points during inference.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A k-NN regressor with a higher value of k is less prone to overfitting.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A linear regressor partitions the input space into multiple regions such that the prediction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 a given region is constant.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p43"/>
          <p:cNvSpPr txBox="1"/>
          <p:nvPr/>
        </p:nvSpPr>
        <p:spPr>
          <a:xfrm>
            <a:off x="0" y="2516583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7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8" name="Google Shape;318;p43"/>
          <p:cNvSpPr txBox="1"/>
          <p:nvPr/>
        </p:nvSpPr>
        <p:spPr>
          <a:xfrm>
            <a:off x="0" y="4763840"/>
            <a:ext cx="2578820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7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9" name="Google Shape;319;p43"/>
          <p:cNvSpPr txBox="1"/>
          <p:nvPr/>
        </p:nvSpPr>
        <p:spPr>
          <a:xfrm>
            <a:off x="96906" y="2809214"/>
            <a:ext cx="8639589" cy="200824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 (a) is false because a linear regressor only uses the learned parameters during inference.</a:t>
            </a:r>
            <a:endParaRPr sz="1100"/>
          </a:p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 (b) is true because a k-NN regressor requires the training points during inference for finding the nearest neighbours.</a:t>
            </a:r>
            <a:endParaRPr sz="1100"/>
          </a:p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 (c) is true as explained in the lecture on Bias and Variance.</a:t>
            </a:r>
            <a:endParaRPr sz="1100"/>
          </a:p>
          <a:p>
            <a:pPr indent="-25400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 (d) is false because the property described is that of a k-NN regressor and not of a linear regressor.</a:t>
            </a:r>
            <a:endParaRPr sz="1100"/>
          </a:p>
        </p:txBody>
      </p:sp>
      <p:sp>
        <p:nvSpPr>
          <p:cNvPr id="320" name="Google Shape;320;p43"/>
          <p:cNvSpPr txBox="1"/>
          <p:nvPr/>
        </p:nvSpPr>
        <p:spPr>
          <a:xfrm>
            <a:off x="3017816" y="4763840"/>
            <a:ext cx="850991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b), c)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321" name="Google Shape;321;p43"/>
          <p:cNvCxnSpPr/>
          <p:nvPr/>
        </p:nvCxnSpPr>
        <p:spPr>
          <a:xfrm>
            <a:off x="2688731" y="4944931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/>
        </p:nvSpPr>
        <p:spPr>
          <a:xfrm>
            <a:off x="92781" y="105245"/>
            <a:ext cx="5930332" cy="48474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imes New Roman"/>
              <a:buNone/>
            </a:pPr>
            <a:r>
              <a:rPr b="1" lang="en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MACHINE LEARNING?</a:t>
            </a:r>
            <a:endParaRPr sz="1100"/>
          </a:p>
        </p:txBody>
      </p:sp>
      <p:pic>
        <p:nvPicPr>
          <p:cNvPr id="140" name="Google Shape;14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89994"/>
            <a:ext cx="9144000" cy="2591912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6"/>
          <p:cNvSpPr txBox="1"/>
          <p:nvPr/>
        </p:nvSpPr>
        <p:spPr>
          <a:xfrm>
            <a:off x="2987951" y="3110334"/>
            <a:ext cx="2333211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Tom Mitchell, 1997</a:t>
            </a:r>
            <a:endParaRPr b="1" i="1"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4"/>
          <p:cNvSpPr txBox="1"/>
          <p:nvPr/>
        </p:nvSpPr>
        <p:spPr>
          <a:xfrm>
            <a:off x="0" y="1919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8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8" name="Google Shape;328;p44"/>
          <p:cNvSpPr txBox="1"/>
          <p:nvPr/>
        </p:nvSpPr>
        <p:spPr>
          <a:xfrm>
            <a:off x="22209" y="421448"/>
            <a:ext cx="8833402" cy="27470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827" r="-1345" t="-1330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29" name="Google Shape;329;p44"/>
          <p:cNvSpPr txBox="1"/>
          <p:nvPr/>
        </p:nvSpPr>
        <p:spPr>
          <a:xfrm>
            <a:off x="0" y="3331447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8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0" name="Google Shape;330;p44"/>
          <p:cNvSpPr txBox="1"/>
          <p:nvPr/>
        </p:nvSpPr>
        <p:spPr>
          <a:xfrm>
            <a:off x="0" y="4763840"/>
            <a:ext cx="2578820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8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1" name="Google Shape;331;p44"/>
          <p:cNvSpPr txBox="1"/>
          <p:nvPr/>
        </p:nvSpPr>
        <p:spPr>
          <a:xfrm>
            <a:off x="3017816" y="4763840"/>
            <a:ext cx="552816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332" name="Google Shape;332;p44"/>
          <p:cNvCxnSpPr/>
          <p:nvPr/>
        </p:nvCxnSpPr>
        <p:spPr>
          <a:xfrm>
            <a:off x="2688731" y="4944931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33" name="Google Shape;333;p44"/>
          <p:cNvSpPr txBox="1"/>
          <p:nvPr/>
        </p:nvSpPr>
        <p:spPr>
          <a:xfrm>
            <a:off x="22209" y="3909143"/>
            <a:ext cx="8550291" cy="6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the details given in the question, a false negative should be penalized much more than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false positive. However, a false positive should also receive a small but positive penalty.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5"/>
          <p:cNvSpPr txBox="1"/>
          <p:nvPr/>
        </p:nvSpPr>
        <p:spPr>
          <a:xfrm>
            <a:off x="0" y="86312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9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0" name="Google Shape;340;p45"/>
          <p:cNvSpPr txBox="1"/>
          <p:nvPr/>
        </p:nvSpPr>
        <p:spPr>
          <a:xfrm>
            <a:off x="0" y="432561"/>
            <a:ext cx="9004853" cy="200824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4326" l="-759" r="0" t="-1821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41" name="Google Shape;341;p45"/>
          <p:cNvSpPr txBox="1"/>
          <p:nvPr/>
        </p:nvSpPr>
        <p:spPr>
          <a:xfrm>
            <a:off x="37079" y="3096416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9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2" name="Google Shape;342;p45"/>
          <p:cNvSpPr txBox="1"/>
          <p:nvPr/>
        </p:nvSpPr>
        <p:spPr>
          <a:xfrm>
            <a:off x="0" y="4763840"/>
            <a:ext cx="2578820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9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3" name="Google Shape;343;p45"/>
          <p:cNvSpPr txBox="1"/>
          <p:nvPr/>
        </p:nvSpPr>
        <p:spPr>
          <a:xfrm>
            <a:off x="0" y="3510914"/>
            <a:ext cx="8639589" cy="9002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3 nearest neighbors of the point (0.7,−0.8) are (−1.0,−0.5), (−0.5, 0.0) and (0.0,−2.0)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having class labels 1, 0 and 1 respectively. Taking the majority of these labels, we get class 1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the predicted label.</a:t>
            </a:r>
            <a:endParaRPr sz="1100"/>
          </a:p>
        </p:txBody>
      </p:sp>
      <p:sp>
        <p:nvSpPr>
          <p:cNvPr id="344" name="Google Shape;344;p45"/>
          <p:cNvSpPr txBox="1"/>
          <p:nvPr/>
        </p:nvSpPr>
        <p:spPr>
          <a:xfrm>
            <a:off x="3017816" y="4763840"/>
            <a:ext cx="850991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345" name="Google Shape;345;p45"/>
          <p:cNvCxnSpPr/>
          <p:nvPr/>
        </p:nvCxnSpPr>
        <p:spPr>
          <a:xfrm>
            <a:off x="2688731" y="4944931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  <p:graphicFrame>
        <p:nvGraphicFramePr>
          <p:cNvPr id="346" name="Google Shape;346;p45"/>
          <p:cNvGraphicFramePr/>
          <p:nvPr/>
        </p:nvGraphicFramePr>
        <p:xfrm>
          <a:off x="5722649" y="136240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{06E16BD4-2787-41EF-98F6-A4D13761DC53}</a:tableStyleId>
              </a:tblPr>
              <a:tblGrid>
                <a:gridCol w="1073625"/>
                <a:gridCol w="1284175"/>
                <a:gridCol w="745475"/>
              </a:tblGrid>
              <a:tr h="297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</a:t>
                      </a:r>
                      <a:endParaRPr b="1"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-0.5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0.5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-0.5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-2.0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2.5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-1.5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  <a:tr h="297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Times New Roman"/>
                        <a:buNone/>
                      </a:pPr>
                      <a:r>
                        <a:rPr b="0" i="0" lang="en" sz="15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1.0</a:t>
                      </a:r>
                      <a:endParaRPr sz="1100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2.0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  <p:pic>
        <p:nvPicPr>
          <p:cNvPr id="347" name="Google Shape;347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4307" y="1373834"/>
            <a:ext cx="3429000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6"/>
          <p:cNvSpPr txBox="1"/>
          <p:nvPr/>
        </p:nvSpPr>
        <p:spPr>
          <a:xfrm>
            <a:off x="-1" y="12527"/>
            <a:ext cx="1923068" cy="34624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 10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4" name="Google Shape;354;p46"/>
          <p:cNvSpPr txBox="1"/>
          <p:nvPr/>
        </p:nvSpPr>
        <p:spPr>
          <a:xfrm>
            <a:off x="0" y="411025"/>
            <a:ext cx="9027215" cy="283923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2736" l="-758" r="0" t="-1287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55" name="Google Shape;355;p46"/>
          <p:cNvSpPr txBox="1"/>
          <p:nvPr/>
        </p:nvSpPr>
        <p:spPr>
          <a:xfrm>
            <a:off x="0" y="3324944"/>
            <a:ext cx="1923068" cy="346249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10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6" name="Google Shape;356;p46"/>
          <p:cNvSpPr txBox="1"/>
          <p:nvPr/>
        </p:nvSpPr>
        <p:spPr>
          <a:xfrm>
            <a:off x="-1" y="4763840"/>
            <a:ext cx="2817743" cy="34624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CORRECT ANSWER 10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7" name="Google Shape;357;p46"/>
          <p:cNvSpPr txBox="1"/>
          <p:nvPr/>
        </p:nvSpPr>
        <p:spPr>
          <a:xfrm>
            <a:off x="-1" y="3762706"/>
            <a:ext cx="9027215" cy="9002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(ii) is more complex than model (i). So, (ii) will have a lower mean-squared error and higher variance than (i). If a complex model overfits the data, a simpler model may or may  not overfit. However, if a complex model underfits the data, a simpler model will definitely underfit.</a:t>
            </a:r>
            <a:endParaRPr sz="1100"/>
          </a:p>
        </p:txBody>
      </p:sp>
      <p:sp>
        <p:nvSpPr>
          <p:cNvPr id="358" name="Google Shape;358;p46"/>
          <p:cNvSpPr txBox="1"/>
          <p:nvPr/>
        </p:nvSpPr>
        <p:spPr>
          <a:xfrm>
            <a:off x="3301082" y="4771806"/>
            <a:ext cx="1270918" cy="3462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a), c), e)</a:t>
            </a:r>
            <a:endParaRPr b="1"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359" name="Google Shape;359;p46"/>
          <p:cNvCxnSpPr/>
          <p:nvPr/>
        </p:nvCxnSpPr>
        <p:spPr>
          <a:xfrm>
            <a:off x="2964542" y="4944930"/>
            <a:ext cx="219173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7"/>
          <p:cNvPicPr preferRelativeResize="0"/>
          <p:nvPr/>
        </p:nvPicPr>
        <p:blipFill rotWithShape="1">
          <a:blip r:embed="rId3">
            <a:alphaModFix/>
          </a:blip>
          <a:srcRect b="61454" l="723" r="0" t="0"/>
          <a:stretch/>
        </p:blipFill>
        <p:spPr>
          <a:xfrm>
            <a:off x="154057" y="711327"/>
            <a:ext cx="4991216" cy="127639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7"/>
          <p:cNvSpPr txBox="1"/>
          <p:nvPr/>
        </p:nvSpPr>
        <p:spPr>
          <a:xfrm>
            <a:off x="92782" y="119109"/>
            <a:ext cx="1606810" cy="34624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ML Paradigm</a:t>
            </a:r>
            <a:endParaRPr sz="1100"/>
          </a:p>
        </p:txBody>
      </p:sp>
      <p:sp>
        <p:nvSpPr>
          <p:cNvPr id="148" name="Google Shape;148;p27"/>
          <p:cNvSpPr txBox="1"/>
          <p:nvPr/>
        </p:nvSpPr>
        <p:spPr>
          <a:xfrm>
            <a:off x="5859118" y="119109"/>
            <a:ext cx="2482297" cy="346249"/>
          </a:xfrm>
          <a:prstGeom prst="rect">
            <a:avLst/>
          </a:prstGeom>
          <a:solidFill>
            <a:srgbClr val="B20679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Measure</a:t>
            </a:r>
            <a:endParaRPr sz="1100"/>
          </a:p>
        </p:txBody>
      </p:sp>
      <p:grpSp>
        <p:nvGrpSpPr>
          <p:cNvPr id="149" name="Google Shape;149;p27"/>
          <p:cNvGrpSpPr/>
          <p:nvPr/>
        </p:nvGrpSpPr>
        <p:grpSpPr>
          <a:xfrm>
            <a:off x="5194624" y="782706"/>
            <a:ext cx="3795319" cy="2703788"/>
            <a:chOff x="6926166" y="1043608"/>
            <a:chExt cx="5060425" cy="3605051"/>
          </a:xfrm>
        </p:grpSpPr>
        <p:pic>
          <p:nvPicPr>
            <p:cNvPr id="150" name="Google Shape;150;p27"/>
            <p:cNvPicPr preferRelativeResize="0"/>
            <p:nvPr/>
          </p:nvPicPr>
          <p:blipFill rotWithShape="1">
            <a:blip r:embed="rId4">
              <a:alphaModFix/>
            </a:blip>
            <a:srcRect b="0" l="0" r="55277" t="0"/>
            <a:stretch/>
          </p:blipFill>
          <p:spPr>
            <a:xfrm>
              <a:off x="6926166" y="1172817"/>
              <a:ext cx="2774426" cy="34758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27"/>
            <p:cNvPicPr preferRelativeResize="0"/>
            <p:nvPr/>
          </p:nvPicPr>
          <p:blipFill rotWithShape="1">
            <a:blip r:embed="rId4">
              <a:alphaModFix/>
            </a:blip>
            <a:srcRect b="14359" l="65866" r="0" t="0"/>
            <a:stretch/>
          </p:blipFill>
          <p:spPr>
            <a:xfrm>
              <a:off x="9700591" y="1043608"/>
              <a:ext cx="2286000" cy="321336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" name="Google Shape;152;p27"/>
          <p:cNvPicPr preferRelativeResize="0"/>
          <p:nvPr/>
        </p:nvPicPr>
        <p:blipFill rotWithShape="1">
          <a:blip r:embed="rId3">
            <a:alphaModFix/>
          </a:blip>
          <a:srcRect b="21436" l="723" r="0" t="38044"/>
          <a:stretch/>
        </p:blipFill>
        <p:spPr>
          <a:xfrm>
            <a:off x="154057" y="2278889"/>
            <a:ext cx="4991216" cy="1341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7"/>
          <p:cNvPicPr preferRelativeResize="0"/>
          <p:nvPr/>
        </p:nvPicPr>
        <p:blipFill rotWithShape="1">
          <a:blip r:embed="rId3">
            <a:alphaModFix/>
          </a:blip>
          <a:srcRect b="0" l="-495" r="0" t="78062"/>
          <a:stretch/>
        </p:blipFill>
        <p:spPr>
          <a:xfrm>
            <a:off x="154057" y="3796388"/>
            <a:ext cx="5052449" cy="726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/>
        </p:nvSpPr>
        <p:spPr>
          <a:xfrm>
            <a:off x="3084505" y="-961"/>
            <a:ext cx="3303871" cy="4616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None/>
            </a:pPr>
            <a:r>
              <a:rPr b="1" lang="en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Learning</a:t>
            </a:r>
            <a:endParaRPr sz="1100"/>
          </a:p>
        </p:txBody>
      </p:sp>
      <p:pic>
        <p:nvPicPr>
          <p:cNvPr id="159" name="Google Shape;159;p28"/>
          <p:cNvPicPr preferRelativeResize="0"/>
          <p:nvPr/>
        </p:nvPicPr>
        <p:blipFill rotWithShape="1">
          <a:blip r:embed="rId3">
            <a:alphaModFix/>
          </a:blip>
          <a:srcRect b="0" l="3496" r="0" t="0"/>
          <a:stretch/>
        </p:blipFill>
        <p:spPr>
          <a:xfrm>
            <a:off x="52738" y="1747798"/>
            <a:ext cx="3807019" cy="2070137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 txBox="1"/>
          <p:nvPr/>
        </p:nvSpPr>
        <p:spPr>
          <a:xfrm>
            <a:off x="52739" y="468663"/>
            <a:ext cx="2131385" cy="392415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None/>
            </a:pPr>
            <a:r>
              <a:rPr b="1" lang="en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Classification</a:t>
            </a:r>
            <a:endParaRPr sz="1100"/>
          </a:p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4">
            <a:alphaModFix/>
          </a:blip>
          <a:srcRect b="0" l="3460" r="0" t="1751"/>
          <a:stretch/>
        </p:blipFill>
        <p:spPr>
          <a:xfrm>
            <a:off x="4159526" y="1343595"/>
            <a:ext cx="2433610" cy="130533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/>
          <p:nvPr/>
        </p:nvSpPr>
        <p:spPr>
          <a:xfrm>
            <a:off x="6100213" y="666840"/>
            <a:ext cx="1302026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Classifiers</a:t>
            </a:r>
            <a:endParaRPr sz="1100"/>
          </a:p>
        </p:txBody>
      </p:sp>
      <p:pic>
        <p:nvPicPr>
          <p:cNvPr id="163" name="Google Shape;163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77250" y="1343596"/>
            <a:ext cx="2175422" cy="1305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094921" y="2944245"/>
            <a:ext cx="2358035" cy="111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51226" y="2996426"/>
            <a:ext cx="2304055" cy="105874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 txBox="1"/>
          <p:nvPr/>
        </p:nvSpPr>
        <p:spPr>
          <a:xfrm>
            <a:off x="767625" y="1245143"/>
            <a:ext cx="2616649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Labelled Training Data</a:t>
            </a:r>
            <a:endParaRPr sz="1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9"/>
          <p:cNvPicPr preferRelativeResize="0"/>
          <p:nvPr/>
        </p:nvPicPr>
        <p:blipFill rotWithShape="1">
          <a:blip r:embed="rId3">
            <a:alphaModFix/>
          </a:blip>
          <a:srcRect b="75456" l="31874" r="5271" t="1052"/>
          <a:stretch/>
        </p:blipFill>
        <p:spPr>
          <a:xfrm>
            <a:off x="1698349" y="744237"/>
            <a:ext cx="5747303" cy="858608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9"/>
          <p:cNvSpPr txBox="1"/>
          <p:nvPr/>
        </p:nvSpPr>
        <p:spPr>
          <a:xfrm>
            <a:off x="1" y="64736"/>
            <a:ext cx="1043609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</a:t>
            </a:r>
            <a:endParaRPr sz="1100"/>
          </a:p>
        </p:txBody>
      </p:sp>
      <p:pic>
        <p:nvPicPr>
          <p:cNvPr id="173" name="Google Shape;173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133" y="2014079"/>
            <a:ext cx="5934252" cy="2887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78877" y="2720836"/>
            <a:ext cx="3165123" cy="117173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9"/>
          <p:cNvSpPr txBox="1"/>
          <p:nvPr/>
        </p:nvSpPr>
        <p:spPr>
          <a:xfrm>
            <a:off x="6356073" y="2309602"/>
            <a:ext cx="1302026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</a:t>
            </a:r>
            <a:endParaRPr sz="1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88582"/>
            <a:ext cx="4343511" cy="189494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0"/>
          <p:cNvSpPr txBox="1"/>
          <p:nvPr/>
        </p:nvSpPr>
        <p:spPr>
          <a:xfrm>
            <a:off x="1364146" y="233963"/>
            <a:ext cx="1393963" cy="392415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Regression</a:t>
            </a:r>
            <a:endParaRPr sz="1100"/>
          </a:p>
        </p:txBody>
      </p:sp>
      <p:pic>
        <p:nvPicPr>
          <p:cNvPr id="182" name="Google Shape;182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5758" y="483433"/>
            <a:ext cx="3196167" cy="14088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81940" y="1996691"/>
            <a:ext cx="3239985" cy="128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25758" y="3421175"/>
            <a:ext cx="3196167" cy="128730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0"/>
          <p:cNvSpPr txBox="1"/>
          <p:nvPr/>
        </p:nvSpPr>
        <p:spPr>
          <a:xfrm>
            <a:off x="1266938" y="1441872"/>
            <a:ext cx="1670078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Data</a:t>
            </a:r>
            <a:endParaRPr sz="1100"/>
          </a:p>
        </p:txBody>
      </p:sp>
      <p:sp>
        <p:nvSpPr>
          <p:cNvPr id="186" name="Google Shape;186;p30"/>
          <p:cNvSpPr txBox="1"/>
          <p:nvPr/>
        </p:nvSpPr>
        <p:spPr>
          <a:xfrm>
            <a:off x="5276864" y="2"/>
            <a:ext cx="2218839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Regression Models</a:t>
            </a:r>
            <a:endParaRPr sz="1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5911" y="1231044"/>
            <a:ext cx="7622383" cy="3256472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1"/>
          <p:cNvSpPr txBox="1"/>
          <p:nvPr/>
        </p:nvSpPr>
        <p:spPr>
          <a:xfrm>
            <a:off x="3421545" y="335447"/>
            <a:ext cx="2094672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Linear Regression</a:t>
            </a:r>
            <a:endParaRPr sz="1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089" y="1654518"/>
            <a:ext cx="4161569" cy="1999838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/>
          <p:nvPr/>
        </p:nvSpPr>
        <p:spPr>
          <a:xfrm>
            <a:off x="2809046" y="333101"/>
            <a:ext cx="3525907" cy="4616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imes New Roman"/>
              <a:buNone/>
            </a:pPr>
            <a:r>
              <a:rPr b="1" lang="en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Unsupervised Learning</a:t>
            </a:r>
            <a:endParaRPr sz="1100"/>
          </a:p>
        </p:txBody>
      </p:sp>
      <p:sp>
        <p:nvSpPr>
          <p:cNvPr id="199" name="Google Shape;199;p32"/>
          <p:cNvSpPr txBox="1"/>
          <p:nvPr/>
        </p:nvSpPr>
        <p:spPr>
          <a:xfrm>
            <a:off x="636104" y="1163183"/>
            <a:ext cx="2874894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Unlabelled Training Data</a:t>
            </a:r>
            <a:endParaRPr sz="1100"/>
          </a:p>
        </p:txBody>
      </p:sp>
      <p:sp>
        <p:nvSpPr>
          <p:cNvPr id="200" name="Google Shape;200;p32"/>
          <p:cNvSpPr txBox="1"/>
          <p:nvPr/>
        </p:nvSpPr>
        <p:spPr>
          <a:xfrm>
            <a:off x="6115176" y="1181746"/>
            <a:ext cx="1654865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Clustering</a:t>
            </a:r>
            <a:endParaRPr sz="1100"/>
          </a:p>
        </p:txBody>
      </p:sp>
      <p:pic>
        <p:nvPicPr>
          <p:cNvPr id="201" name="Google Shape;201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08308" y="1654518"/>
            <a:ext cx="4268603" cy="1999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06" y="721099"/>
            <a:ext cx="4249963" cy="2178643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3"/>
          <p:cNvSpPr txBox="1"/>
          <p:nvPr/>
        </p:nvSpPr>
        <p:spPr>
          <a:xfrm>
            <a:off x="340413" y="270489"/>
            <a:ext cx="2566781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Association Rule Mining</a:t>
            </a:r>
            <a:endParaRPr sz="1100"/>
          </a:p>
        </p:txBody>
      </p:sp>
      <p:pic>
        <p:nvPicPr>
          <p:cNvPr id="208" name="Google Shape;20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3260" y="1188919"/>
            <a:ext cx="4750740" cy="136457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3"/>
          <p:cNvSpPr txBox="1"/>
          <p:nvPr/>
        </p:nvSpPr>
        <p:spPr>
          <a:xfrm>
            <a:off x="5608073" y="270489"/>
            <a:ext cx="2092187" cy="346249"/>
          </a:xfrm>
          <a:prstGeom prst="rect">
            <a:avLst/>
          </a:prstGeom>
          <a:solidFill>
            <a:srgbClr val="812494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None/>
            </a:pPr>
            <a:r>
              <a:rPr b="1"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Mining Transaction</a:t>
            </a:r>
            <a:endParaRPr sz="1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